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7"/>
  </p:notesMasterIdLst>
  <p:sldIdLst>
    <p:sldId id="441" r:id="rId5"/>
    <p:sldId id="540" r:id="rId6"/>
    <p:sldId id="442" r:id="rId7"/>
    <p:sldId id="343" r:id="rId8"/>
    <p:sldId id="443" r:id="rId9"/>
    <p:sldId id="444" r:id="rId10"/>
    <p:sldId id="445" r:id="rId11"/>
    <p:sldId id="547" r:id="rId12"/>
    <p:sldId id="551" r:id="rId13"/>
    <p:sldId id="550" r:id="rId14"/>
    <p:sldId id="542" r:id="rId15"/>
    <p:sldId id="348"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40" userDrawn="1">
          <p15:clr>
            <a:srgbClr val="A4A3A4"/>
          </p15:clr>
        </p15:guide>
        <p15:guide id="2" pos="144" userDrawn="1">
          <p15:clr>
            <a:srgbClr val="A4A3A4"/>
          </p15:clr>
        </p15:guide>
        <p15:guide id="3" orient="horz" pos="1620" userDrawn="1">
          <p15:clr>
            <a:srgbClr val="A4A3A4"/>
          </p15:clr>
        </p15:guide>
        <p15:guide id="4" orient="horz" pos="660"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vasubramanipodhavoor@gmail.com" initials="" lastIdx="1" clrIdx="0">
    <p:extLst>
      <p:ext uri="{19B8F6BF-5375-455C-9EA6-DF929625EA0E}">
        <p15:presenceInfo xmlns:p15="http://schemas.microsoft.com/office/powerpoint/2012/main" userId="4540c4230c14ec5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3366"/>
    <a:srgbClr val="213163"/>
    <a:srgbClr val="0000FF"/>
    <a:srgbClr val="FFB757"/>
    <a:srgbClr val="FFC475"/>
    <a:srgbClr val="FFB44F"/>
    <a:srgbClr val="FFC679"/>
    <a:srgbClr val="FFCD8B"/>
    <a:srgbClr val="FFC981"/>
    <a:srgbClr val="FFD9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65" autoAdjust="0"/>
  </p:normalViewPr>
  <p:slideViewPr>
    <p:cSldViewPr snapToGrid="0">
      <p:cViewPr varScale="1">
        <p:scale>
          <a:sx n="101" d="100"/>
          <a:sy n="101" d="100"/>
        </p:scale>
        <p:origin x="1104" y="90"/>
      </p:cViewPr>
      <p:guideLst>
        <p:guide orient="horz" pos="540"/>
        <p:guide pos="144"/>
        <p:guide orient="horz" pos="1620"/>
        <p:guide orient="horz" pos="66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heme" Target="theme/theme1.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presProps" Target="presProps.xml"/><Relationship Id="rId10" Type="http://schemas.openxmlformats.org/officeDocument/2006/relationships/slide" Target="slides/slide6.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svg>
</file>

<file path=ppt/media/image15.jpeg>
</file>

<file path=ppt/media/image16.jpe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1"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7550314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None/>
              <a:tabLst>
                <a:tab pos="0" algn="l"/>
              </a:tabLst>
              <a:defRPr/>
            </a:pPr>
            <a:r>
              <a:rPr lang="en-US" sz="1100" b="1" dirty="0">
                <a:solidFill>
                  <a:srgbClr val="213163"/>
                </a:solidFill>
              </a:rPr>
              <a:t>Reference</a:t>
            </a:r>
            <a:endParaRPr lang="en-US" sz="1100" dirty="0"/>
          </a:p>
          <a:p>
            <a:pPr marL="173736" indent="-173736">
              <a:buFont typeface="Arial" panose="020B0604020202020204" pitchFamily="34" charset="0"/>
              <a:buChar char="•"/>
              <a:tabLst>
                <a:tab pos="0" algn="l"/>
              </a:tabLst>
            </a:pPr>
            <a:endParaRPr lang="en-IN" sz="1100" spc="-1" dirty="0"/>
          </a:p>
          <a:p>
            <a:pPr marL="173736" indent="-173736">
              <a:buFont typeface="Arial" panose="020B0604020202020204" pitchFamily="34" charset="0"/>
              <a:buChar char="•"/>
              <a:tabLst>
                <a:tab pos="0" algn="l"/>
              </a:tabLst>
            </a:pPr>
            <a:r>
              <a:rPr lang="en-IN" sz="1100" spc="-1" dirty="0"/>
              <a:t>These are the references for this session.</a:t>
            </a:r>
            <a:endParaRPr lang="en-IN" sz="1100" b="0" strike="noStrike" spc="-1" dirty="0">
              <a:latin typeface="Arial"/>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42291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12</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952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98277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35051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5919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l"/>
            <a:endParaRPr lang="en-GB" sz="1100" b="0" i="0" dirty="0">
              <a:solidFill>
                <a:srgbClr val="000000"/>
              </a:solidFill>
              <a:effectLst/>
              <a:latin typeface="Arial" panose="020B0604020202020204" pitchFamily="34" charset="0"/>
            </a:endParaR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16050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8</a:t>
            </a:fld>
            <a:endParaRPr lang="en-US" sz="1200" b="0" strike="noStrike" spc="-1">
              <a:latin typeface="Times New Roman"/>
            </a:endParaRPr>
          </a:p>
        </p:txBody>
      </p:sp>
    </p:spTree>
    <p:extLst>
      <p:ext uri="{BB962C8B-B14F-4D97-AF65-F5344CB8AC3E}">
        <p14:creationId xmlns:p14="http://schemas.microsoft.com/office/powerpoint/2010/main" val="4039119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158750" indent="0">
              <a:lnSpc>
                <a:spcPct val="100000"/>
              </a:lnSpc>
              <a:spcBef>
                <a:spcPts val="600"/>
              </a:spcBef>
              <a:buNone/>
              <a:tabLst>
                <a:tab pos="0" algn="l"/>
              </a:tabLst>
            </a:pPr>
            <a:endParaRPr lang="en-US" sz="2800" b="0" strike="noStrike"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9</a:t>
            </a:fld>
            <a:endParaRPr lang="en-US" sz="1200" b="0" strike="noStrike" spc="-1">
              <a:latin typeface="Times New Roman"/>
            </a:endParaRPr>
          </a:p>
        </p:txBody>
      </p:sp>
    </p:spTree>
    <p:extLst>
      <p:ext uri="{BB962C8B-B14F-4D97-AF65-F5344CB8AC3E}">
        <p14:creationId xmlns:p14="http://schemas.microsoft.com/office/powerpoint/2010/main" val="3944541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4/12/2024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AE0B35B3-AEBD-92A2-58E3-D360531C0DA8}"/>
              </a:ext>
            </a:extLst>
          </p:cNvPr>
          <p:cNvSpPr/>
          <p:nvPr userDrawn="1"/>
        </p:nvSpPr>
        <p:spPr>
          <a:xfrm>
            <a:off x="0" y="-2072"/>
            <a:ext cx="7090229"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4678B11-4E35-E2A0-7DE6-D1FFCEA29473}"/>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9B46862-33CE-BD86-2719-518AEFE5FD57}"/>
              </a:ext>
            </a:extLst>
          </p:cNvPr>
          <p:cNvSpPr txBox="1"/>
          <p:nvPr userDrawn="1"/>
        </p:nvSpPr>
        <p:spPr>
          <a:xfrm>
            <a:off x="132080" y="65687"/>
            <a:ext cx="3883660" cy="338554"/>
          </a:xfrm>
          <a:prstGeom prst="rect">
            <a:avLst/>
          </a:prstGeom>
          <a:noFill/>
        </p:spPr>
        <p:txBody>
          <a:bodyPr wrap="square" rtlCol="0">
            <a:spAutoFit/>
          </a:bodyPr>
          <a:lstStyle/>
          <a:p>
            <a:r>
              <a:rPr lang="en-US" sz="1600" b="1" dirty="0">
                <a:solidFill>
                  <a:schemeClr val="bg1"/>
                </a:solidFill>
              </a:rPr>
              <a:t>Face Emotion and Age Detection</a:t>
            </a:r>
          </a:p>
        </p:txBody>
      </p:sp>
      <p:sp>
        <p:nvSpPr>
          <p:cNvPr id="16" name="Rectangle 15">
            <a:extLst>
              <a:ext uri="{FF2B5EF4-FFF2-40B4-BE49-F238E27FC236}">
                <a16:creationId xmlns:a16="http://schemas.microsoft.com/office/drawing/2014/main" id="{8A2643DE-8290-F9D8-54E3-D7B0F9AB8369}"/>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E688529A-B419-DA4B-5F2D-19BE77562210}"/>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7435308" y="49810"/>
            <a:ext cx="1245494" cy="405088"/>
          </a:xfrm>
          <a:prstGeom prst="rect">
            <a:avLst/>
          </a:prstGeom>
        </p:spPr>
      </p:pic>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59" r:id="rId10"/>
    <p:sldLayoutId id="2147483674"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B95211D9-145E-FE38-EA91-7A1CD272EA45}"/>
              </a:ext>
            </a:extLst>
          </p:cNvPr>
          <p:cNvGrpSpPr/>
          <p:nvPr/>
        </p:nvGrpSpPr>
        <p:grpSpPr>
          <a:xfrm>
            <a:off x="-35560" y="-5989"/>
            <a:ext cx="9215120" cy="5231678"/>
            <a:chOff x="-13523" y="-66567"/>
            <a:chExt cx="9215120" cy="5231678"/>
          </a:xfrm>
        </p:grpSpPr>
        <p:pic>
          <p:nvPicPr>
            <p:cNvPr id="4" name="Picture 3" descr="A blue circle with icons and circles&#10;&#10;Description automatically generated with medium confidence">
              <a:extLst>
                <a:ext uri="{FF2B5EF4-FFF2-40B4-BE49-F238E27FC236}">
                  <a16:creationId xmlns:a16="http://schemas.microsoft.com/office/drawing/2014/main" id="{E4E07D06-9BE6-3EC7-9606-B9973609D652}"/>
                </a:ext>
              </a:extLst>
            </p:cNvPr>
            <p:cNvPicPr>
              <a:picLocks noChangeAspect="1"/>
            </p:cNvPicPr>
            <p:nvPr/>
          </p:nvPicPr>
          <p:blipFill rotWithShape="1">
            <a:blip r:embed="rId3"/>
            <a:srcRect b="15546"/>
            <a:stretch/>
          </p:blipFill>
          <p:spPr>
            <a:xfrm>
              <a:off x="-10160" y="-66567"/>
              <a:ext cx="9208395" cy="5179723"/>
            </a:xfrm>
            <a:prstGeom prst="rect">
              <a:avLst/>
            </a:prstGeom>
          </p:spPr>
        </p:pic>
        <p:sp>
          <p:nvSpPr>
            <p:cNvPr id="6" name="Rectangle 5">
              <a:extLst>
                <a:ext uri="{FF2B5EF4-FFF2-40B4-BE49-F238E27FC236}">
                  <a16:creationId xmlns:a16="http://schemas.microsoft.com/office/drawing/2014/main" id="{20348CE6-A880-CAA1-F07C-92917E10344B}"/>
                </a:ext>
              </a:extLst>
            </p:cNvPr>
            <p:cNvSpPr/>
            <p:nvPr/>
          </p:nvSpPr>
          <p:spPr>
            <a:xfrm>
              <a:off x="-13523" y="-59125"/>
              <a:ext cx="9215120" cy="5224236"/>
            </a:xfrm>
            <a:prstGeom prst="rect">
              <a:avLst/>
            </a:prstGeom>
            <a:solidFill>
              <a:srgbClr val="002060">
                <a:alpha val="9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Google Shape;61;p13">
            <a:extLst>
              <a:ext uri="{FF2B5EF4-FFF2-40B4-BE49-F238E27FC236}">
                <a16:creationId xmlns:a16="http://schemas.microsoft.com/office/drawing/2014/main" id="{8C818BBF-2EBD-9F55-EA9F-5999A4D1C95B}"/>
              </a:ext>
            </a:extLst>
          </p:cNvPr>
          <p:cNvSpPr/>
          <p:nvPr/>
        </p:nvSpPr>
        <p:spPr>
          <a:xfrm>
            <a:off x="1122744" y="452966"/>
            <a:ext cx="6898511" cy="3407841"/>
          </a:xfrm>
          <a:prstGeom prst="roundRect">
            <a:avLst>
              <a:gd name="adj" fmla="val 8142"/>
            </a:avLst>
          </a:prstGeom>
          <a:solidFill>
            <a:srgbClr val="E5EEFF"/>
          </a:solidFill>
          <a:ln w="25400" cap="flat" cmpd="sng">
            <a:solidFill>
              <a:srgbClr val="9BDBF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nvGrpSpPr>
          <p:cNvPr id="14" name="Google Shape;62;p13">
            <a:extLst>
              <a:ext uri="{FF2B5EF4-FFF2-40B4-BE49-F238E27FC236}">
                <a16:creationId xmlns:a16="http://schemas.microsoft.com/office/drawing/2014/main" id="{36719900-D0D9-09E3-CF83-B953F66E3009}"/>
              </a:ext>
            </a:extLst>
          </p:cNvPr>
          <p:cNvGrpSpPr/>
          <p:nvPr/>
        </p:nvGrpSpPr>
        <p:grpSpPr>
          <a:xfrm>
            <a:off x="1548292" y="982176"/>
            <a:ext cx="6047412" cy="601034"/>
            <a:chOff x="1567263" y="1495382"/>
            <a:chExt cx="6047412" cy="601034"/>
          </a:xfrm>
        </p:grpSpPr>
        <p:pic>
          <p:nvPicPr>
            <p:cNvPr id="16" name="Google Shape;63;p13" descr="A close up of a sign&#10;&#10;Description automatically generated">
              <a:extLst>
                <a:ext uri="{FF2B5EF4-FFF2-40B4-BE49-F238E27FC236}">
                  <a16:creationId xmlns:a16="http://schemas.microsoft.com/office/drawing/2014/main" id="{AA86E635-872E-36F2-1522-639362269964}"/>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7" name="Google Shape;64;p13">
              <a:extLst>
                <a:ext uri="{FF2B5EF4-FFF2-40B4-BE49-F238E27FC236}">
                  <a16:creationId xmlns:a16="http://schemas.microsoft.com/office/drawing/2014/main" id="{DCF6148C-3B84-7714-8945-D40BCDFF56F5}"/>
                </a:ext>
              </a:extLst>
            </p:cNvPr>
            <p:cNvPicPr preferRelativeResize="0"/>
            <p:nvPr/>
          </p:nvPicPr>
          <p:blipFill rotWithShape="1">
            <a:blip r:embed="rId5">
              <a:alphaModFix/>
            </a:blip>
            <a:srcRect t="20551"/>
            <a:stretch/>
          </p:blipFill>
          <p:spPr>
            <a:xfrm>
              <a:off x="3675859" y="1608154"/>
              <a:ext cx="787775" cy="414497"/>
            </a:xfrm>
            <a:prstGeom prst="rect">
              <a:avLst/>
            </a:prstGeom>
            <a:noFill/>
            <a:ln>
              <a:noFill/>
            </a:ln>
          </p:spPr>
        </p:pic>
        <p:cxnSp>
          <p:nvCxnSpPr>
            <p:cNvPr id="19" name="Google Shape;65;p13">
              <a:extLst>
                <a:ext uri="{FF2B5EF4-FFF2-40B4-BE49-F238E27FC236}">
                  <a16:creationId xmlns:a16="http://schemas.microsoft.com/office/drawing/2014/main" id="{63CFCFD6-4BEB-E3CA-DBE3-70EE8B2BBD37}"/>
                </a:ext>
              </a:extLst>
            </p:cNvPr>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20" name="Google Shape;66;p13">
              <a:extLst>
                <a:ext uri="{FF2B5EF4-FFF2-40B4-BE49-F238E27FC236}">
                  <a16:creationId xmlns:a16="http://schemas.microsoft.com/office/drawing/2014/main" id="{2C72905D-8387-3934-EBB2-19F7F6FD6A9C}"/>
                </a:ext>
              </a:extLst>
            </p:cNvPr>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1" name="Google Shape;67;p13">
              <a:extLst>
                <a:ext uri="{FF2B5EF4-FFF2-40B4-BE49-F238E27FC236}">
                  <a16:creationId xmlns:a16="http://schemas.microsoft.com/office/drawing/2014/main" id="{73294508-212E-C40B-D3CA-EBBDB4655C3E}"/>
                </a:ext>
              </a:extLst>
            </p:cNvPr>
            <p:cNvPicPr preferRelativeResize="0"/>
            <p:nvPr/>
          </p:nvPicPr>
          <p:blipFill rotWithShape="1">
            <a:blip r:embed="rId6">
              <a:alphaModFix/>
            </a:blip>
            <a:srcRect/>
            <a:stretch/>
          </p:blipFill>
          <p:spPr>
            <a:xfrm>
              <a:off x="6212294" y="1633695"/>
              <a:ext cx="1402381" cy="363414"/>
            </a:xfrm>
            <a:prstGeom prst="rect">
              <a:avLst/>
            </a:prstGeom>
            <a:noFill/>
            <a:ln>
              <a:noFill/>
            </a:ln>
          </p:spPr>
        </p:pic>
        <p:cxnSp>
          <p:nvCxnSpPr>
            <p:cNvPr id="22" name="Google Shape;68;p13">
              <a:extLst>
                <a:ext uri="{FF2B5EF4-FFF2-40B4-BE49-F238E27FC236}">
                  <a16:creationId xmlns:a16="http://schemas.microsoft.com/office/drawing/2014/main" id="{8AE8650C-03C4-E2E4-8F77-BCD898AC1AEF}"/>
                </a:ext>
              </a:extLst>
            </p:cNvPr>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23" name="Google Shape;69;p13" descr="A blue and black text&#10;&#10;Description automatically generated">
              <a:extLst>
                <a:ext uri="{FF2B5EF4-FFF2-40B4-BE49-F238E27FC236}">
                  <a16:creationId xmlns:a16="http://schemas.microsoft.com/office/drawing/2014/main" id="{20E68D56-827A-53B4-154B-AA7DEC9FAFE7}"/>
                </a:ext>
              </a:extLst>
            </p:cNvPr>
            <p:cNvPicPr preferRelativeResize="0"/>
            <p:nvPr/>
          </p:nvPicPr>
          <p:blipFill rotWithShape="1">
            <a:blip r:embed="rId7">
              <a:alphaModFix/>
            </a:blip>
            <a:srcRect/>
            <a:stretch/>
          </p:blipFill>
          <p:spPr>
            <a:xfrm>
              <a:off x="1567263" y="1495382"/>
              <a:ext cx="1816256" cy="454064"/>
            </a:xfrm>
            <a:prstGeom prst="rect">
              <a:avLst/>
            </a:prstGeom>
            <a:noFill/>
            <a:ln>
              <a:noFill/>
            </a:ln>
          </p:spPr>
        </p:pic>
      </p:grpSp>
      <p:sp>
        <p:nvSpPr>
          <p:cNvPr id="24" name="Google Shape;70;p13">
            <a:extLst>
              <a:ext uri="{FF2B5EF4-FFF2-40B4-BE49-F238E27FC236}">
                <a16:creationId xmlns:a16="http://schemas.microsoft.com/office/drawing/2014/main" id="{E4C9E616-B0C2-5EF1-C693-B568D7F762CD}"/>
              </a:ext>
            </a:extLst>
          </p:cNvPr>
          <p:cNvSpPr txBox="1"/>
          <p:nvPr/>
        </p:nvSpPr>
        <p:spPr>
          <a:xfrm>
            <a:off x="1199820" y="3962705"/>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1" dirty="0">
                <a:solidFill>
                  <a:schemeClr val="bg1">
                    <a:lumMod val="95000"/>
                  </a:schemeClr>
                </a:solidFill>
              </a:rPr>
              <a:t>Student Details </a:t>
            </a:r>
            <a:endParaRPr lang="en-US" sz="1200" b="0" i="0" u="none" strike="noStrike" cap="none" dirty="0">
              <a:solidFill>
                <a:schemeClr val="bg1">
                  <a:lumMod val="95000"/>
                </a:schemeClr>
              </a:solidFill>
              <a:latin typeface="Arial"/>
              <a:ea typeface="Arial"/>
              <a:cs typeface="Arial"/>
              <a:sym typeface="Arial"/>
            </a:endParaRPr>
          </a:p>
        </p:txBody>
      </p:sp>
      <p:sp>
        <p:nvSpPr>
          <p:cNvPr id="25" name="Rectangle: Rounded Corners 24">
            <a:extLst>
              <a:ext uri="{FF2B5EF4-FFF2-40B4-BE49-F238E27FC236}">
                <a16:creationId xmlns:a16="http://schemas.microsoft.com/office/drawing/2014/main" id="{B8BCF8B7-52AB-B3FB-BD62-ABF520369315}"/>
              </a:ext>
            </a:extLst>
          </p:cNvPr>
          <p:cNvSpPr/>
          <p:nvPr/>
        </p:nvSpPr>
        <p:spPr>
          <a:xfrm>
            <a:off x="1642824" y="2719105"/>
            <a:ext cx="5858351" cy="934509"/>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lumMod val="95000"/>
                  </a:schemeClr>
                </a:solidFill>
              </a:rPr>
              <a:t>HEART DISEASE PREDICTION</a:t>
            </a:r>
          </a:p>
        </p:txBody>
      </p:sp>
      <p:sp>
        <p:nvSpPr>
          <p:cNvPr id="27" name="TextBox 26">
            <a:extLst>
              <a:ext uri="{FF2B5EF4-FFF2-40B4-BE49-F238E27FC236}">
                <a16:creationId xmlns:a16="http://schemas.microsoft.com/office/drawing/2014/main" id="{243F787A-C1B9-4A5B-C50F-502754DD3886}"/>
              </a:ext>
            </a:extLst>
          </p:cNvPr>
          <p:cNvSpPr txBox="1"/>
          <p:nvPr/>
        </p:nvSpPr>
        <p:spPr>
          <a:xfrm>
            <a:off x="1281240" y="4231478"/>
            <a:ext cx="5206022" cy="651460"/>
          </a:xfrm>
          <a:prstGeom prst="rect">
            <a:avLst/>
          </a:prstGeom>
          <a:noFill/>
        </p:spPr>
        <p:txBody>
          <a:bodyPr wrap="square">
            <a:spAutoFit/>
          </a:bodyPr>
          <a:lstStyle/>
          <a:p>
            <a:pPr marR="0" lvl="0" rtl="0">
              <a:lnSpc>
                <a:spcPct val="100000"/>
              </a:lnSpc>
              <a:spcBef>
                <a:spcPts val="0"/>
              </a:spcBef>
              <a:spcAft>
                <a:spcPts val="200"/>
              </a:spcAft>
            </a:pPr>
            <a:r>
              <a:rPr lang="en-US" sz="1100" dirty="0">
                <a:solidFill>
                  <a:schemeClr val="bg1"/>
                </a:solidFill>
              </a:rPr>
              <a:t>Name: JEEVA.P</a:t>
            </a:r>
          </a:p>
          <a:p>
            <a:pPr marR="0" lvl="0" rtl="0">
              <a:lnSpc>
                <a:spcPct val="100000"/>
              </a:lnSpc>
              <a:spcBef>
                <a:spcPts val="0"/>
              </a:spcBef>
              <a:spcAft>
                <a:spcPts val="200"/>
              </a:spcAft>
            </a:pPr>
            <a:r>
              <a:rPr lang="en-US" sz="1100" b="0" i="0" u="none" strike="noStrike" cap="none" dirty="0">
                <a:solidFill>
                  <a:schemeClr val="bg1"/>
                </a:solidFill>
                <a:latin typeface="Arial"/>
                <a:ea typeface="Arial"/>
                <a:cs typeface="Arial"/>
                <a:sym typeface="Arial"/>
              </a:rPr>
              <a:t>NM Id</a:t>
            </a:r>
            <a:r>
              <a:rPr lang="en-US" sz="1100" b="0" i="0" u="none" strike="noStrike" cap="none">
                <a:solidFill>
                  <a:schemeClr val="bg1"/>
                </a:solidFill>
                <a:latin typeface="Arial"/>
                <a:ea typeface="Arial"/>
                <a:cs typeface="Arial"/>
                <a:sym typeface="Arial"/>
              </a:rPr>
              <a:t>: aut22lme13</a:t>
            </a:r>
            <a:endParaRPr lang="en-US" sz="1100" b="0" i="0" u="none" strike="noStrike" cap="none" dirty="0">
              <a:solidFill>
                <a:schemeClr val="bg1"/>
              </a:solidFill>
              <a:latin typeface="Arial"/>
              <a:ea typeface="Arial"/>
              <a:cs typeface="Arial"/>
              <a:sym typeface="Arial"/>
            </a:endParaRPr>
          </a:p>
          <a:p>
            <a:pPr marR="0" lvl="0" rtl="0">
              <a:lnSpc>
                <a:spcPct val="100000"/>
              </a:lnSpc>
              <a:spcBef>
                <a:spcPts val="0"/>
              </a:spcBef>
              <a:spcAft>
                <a:spcPts val="200"/>
              </a:spcAft>
            </a:pPr>
            <a:r>
              <a:rPr lang="en-US" sz="1100" dirty="0">
                <a:solidFill>
                  <a:schemeClr val="bg1"/>
                </a:solidFill>
              </a:rPr>
              <a:t>College Name: JJ COLLEGE OF ENGINEERING AND TECHNOLOGY TRICHY</a:t>
            </a:r>
            <a:endParaRPr lang="en-US" sz="1100" b="0" i="0" u="none" strike="noStrike" cap="none" dirty="0">
              <a:solidFill>
                <a:schemeClr val="bg1"/>
              </a:solidFill>
              <a:latin typeface="Arial"/>
              <a:ea typeface="Arial"/>
              <a:cs typeface="Arial"/>
              <a:sym typeface="Arial"/>
            </a:endParaRPr>
          </a:p>
        </p:txBody>
      </p:sp>
      <p:cxnSp>
        <p:nvCxnSpPr>
          <p:cNvPr id="29" name="Straight Connector 28">
            <a:extLst>
              <a:ext uri="{FF2B5EF4-FFF2-40B4-BE49-F238E27FC236}">
                <a16:creationId xmlns:a16="http://schemas.microsoft.com/office/drawing/2014/main" id="{56FB6AFA-8395-5671-A976-DC0A7C9493C3}"/>
              </a:ext>
            </a:extLst>
          </p:cNvPr>
          <p:cNvCxnSpPr>
            <a:cxnSpLocks/>
          </p:cNvCxnSpPr>
          <p:nvPr/>
        </p:nvCxnSpPr>
        <p:spPr>
          <a:xfrm flipV="1">
            <a:off x="1122744" y="4194903"/>
            <a:ext cx="4529911" cy="14659"/>
          </a:xfrm>
          <a:prstGeom prst="line">
            <a:avLst/>
          </a:prstGeom>
          <a:ln w="3175">
            <a:solidFill>
              <a:srgbClr val="E5EEFF"/>
            </a:solidFill>
            <a:prstDash val="lgDashDotDot"/>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436A02F-1B73-4A21-43B2-A472DD02A911}"/>
              </a:ext>
            </a:extLst>
          </p:cNvPr>
          <p:cNvPicPr>
            <a:picLocks noChangeAspect="1"/>
          </p:cNvPicPr>
          <p:nvPr/>
        </p:nvPicPr>
        <p:blipFill>
          <a:blip r:embed="rId8"/>
          <a:stretch>
            <a:fillRect/>
          </a:stretch>
        </p:blipFill>
        <p:spPr>
          <a:xfrm>
            <a:off x="3937210" y="1670103"/>
            <a:ext cx="1443387" cy="104900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9" y="573002"/>
            <a:ext cx="293608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Conclusion</a:t>
            </a:r>
            <a:endParaRPr lang="en-US" sz="1600" dirty="0">
              <a:solidFill>
                <a:srgbClr val="213163"/>
              </a:solidFill>
            </a:endParaRP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7" y="1061211"/>
            <a:ext cx="4386264" cy="3293179"/>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736" indent="-173736">
              <a:spcAft>
                <a:spcPts val="800"/>
              </a:spcAft>
              <a:buClr>
                <a:srgbClr val="213163"/>
              </a:buClr>
              <a:buFont typeface="Arial" panose="020B0604020202020204" pitchFamily="34" charset="0"/>
              <a:buChar char="•"/>
            </a:pPr>
            <a:r>
              <a:rPr lang="en-US" dirty="0"/>
              <a:t>In conclusion, the Heart disease prediction system project holds significant promise in enhancing the user experience and driving engagement on the platform. Through the implementation of advanced machine learning algorithms.</a:t>
            </a:r>
          </a:p>
          <a:p>
            <a:pPr marL="173736" indent="-173736">
              <a:spcAft>
                <a:spcPts val="800"/>
              </a:spcAft>
              <a:buClr>
                <a:srgbClr val="213163"/>
              </a:buClr>
              <a:buFont typeface="Arial" panose="020B0604020202020204" pitchFamily="34" charset="0"/>
              <a:buChar char="•"/>
            </a:pPr>
            <a:r>
              <a:rPr lang="en-US" dirty="0"/>
              <a:t>Identifying the processing of raw healthcare data of heart information will be the long term saving of human lives and early detection of abnormalities in heart conditions. </a:t>
            </a:r>
            <a:r>
              <a:rPr lang="en-US" dirty="0" err="1"/>
              <a:t>Mechine</a:t>
            </a:r>
            <a:r>
              <a:rPr lang="en-US" dirty="0"/>
              <a:t> learning techniques were used in the this work to process raw data and provide a new and novel discernment towards heart disease.</a:t>
            </a:r>
          </a:p>
          <a:p>
            <a:pPr marL="173736" indent="-173736">
              <a:spcAft>
                <a:spcPts val="800"/>
              </a:spcAft>
              <a:buClr>
                <a:srgbClr val="213163"/>
              </a:buClr>
              <a:buFont typeface="Arial" panose="020B0604020202020204" pitchFamily="34" charset="0"/>
              <a:buChar char="•"/>
            </a:pPr>
            <a:endParaRPr lang="en-US" dirty="0"/>
          </a:p>
        </p:txBody>
      </p:sp>
      <p:pic>
        <p:nvPicPr>
          <p:cNvPr id="3074" name="Picture 2" descr="A pen and papers with check marks&#10;&#10;Description automatically generated">
            <a:extLst>
              <a:ext uri="{FF2B5EF4-FFF2-40B4-BE49-F238E27FC236}">
                <a16:creationId xmlns:a16="http://schemas.microsoft.com/office/drawing/2014/main" id="{FDC453B0-C424-D95C-6012-33EEA3EB0D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0201" y="1061211"/>
            <a:ext cx="4174722" cy="29451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389E08A-7474-7999-18DB-EAD13A242F48}"/>
              </a:ext>
            </a:extLst>
          </p:cNvPr>
          <p:cNvSpPr txBox="1"/>
          <p:nvPr/>
        </p:nvSpPr>
        <p:spPr>
          <a:xfrm>
            <a:off x="61913" y="121095"/>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779708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B6E6F345-B602-EC4B-B8B2-B4CAA1DC1D46}"/>
              </a:ext>
            </a:extLst>
          </p:cNvPr>
          <p:cNvSpPr txBox="1"/>
          <p:nvPr/>
        </p:nvSpPr>
        <p:spPr>
          <a:xfrm>
            <a:off x="134935" y="1052956"/>
            <a:ext cx="873474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0" i="0" dirty="0">
                <a:solidFill>
                  <a:srgbClr val="0000FF"/>
                </a:solidFill>
                <a:effectLst/>
              </a:rPr>
              <a:t>https://colab.research.google.com/github/CongLiu-CN/AIisLove/blob/master/_notebooks/2020-04-30-end-to-end-heart-disease-classification.ipynb#scrollTo=IPcccxtnq-lh</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Reference</a:t>
            </a:r>
          </a:p>
        </p:txBody>
      </p:sp>
      <p:sp>
        <p:nvSpPr>
          <p:cNvPr id="4" name="TextBox 3">
            <a:extLst>
              <a:ext uri="{FF2B5EF4-FFF2-40B4-BE49-F238E27FC236}">
                <a16:creationId xmlns:a16="http://schemas.microsoft.com/office/drawing/2014/main" id="{2512CF76-4234-C1A5-EF4E-F84FD0BDF5CD}"/>
              </a:ext>
            </a:extLst>
          </p:cNvPr>
          <p:cNvSpPr txBox="1"/>
          <p:nvPr/>
        </p:nvSpPr>
        <p:spPr>
          <a:xfrm>
            <a:off x="44607" y="105043"/>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480951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
        <p:nvSpPr>
          <p:cNvPr id="4" name="TextBox 3">
            <a:extLst>
              <a:ext uri="{FF2B5EF4-FFF2-40B4-BE49-F238E27FC236}">
                <a16:creationId xmlns:a16="http://schemas.microsoft.com/office/drawing/2014/main" id="{194A3047-20EE-2A67-0731-E9076D17EE80}"/>
              </a:ext>
            </a:extLst>
          </p:cNvPr>
          <p:cNvSpPr txBox="1"/>
          <p:nvPr/>
        </p:nvSpPr>
        <p:spPr>
          <a:xfrm>
            <a:off x="47624" y="85725"/>
            <a:ext cx="4633912" cy="307777"/>
          </a:xfrm>
          <a:prstGeom prst="rect">
            <a:avLst/>
          </a:prstGeom>
          <a:solidFill>
            <a:srgbClr val="223366"/>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3" name="TextBox 2">
            <a:extLst>
              <a:ext uri="{FF2B5EF4-FFF2-40B4-BE49-F238E27FC236}">
                <a16:creationId xmlns:a16="http://schemas.microsoft.com/office/drawing/2014/main" id="{37614006-D2E9-31D1-7F3E-A26C1C892A99}"/>
              </a:ext>
            </a:extLst>
          </p:cNvPr>
          <p:cNvSpPr txBox="1"/>
          <p:nvPr/>
        </p:nvSpPr>
        <p:spPr>
          <a:xfrm>
            <a:off x="904970" y="2279362"/>
            <a:ext cx="7334060" cy="584775"/>
          </a:xfrm>
          <a:prstGeom prst="rect">
            <a:avLst/>
          </a:prstGeom>
          <a:noFill/>
        </p:spPr>
        <p:txBody>
          <a:bodyPr wrap="none" rtlCol="0">
            <a:spAutoFit/>
          </a:bodyPr>
          <a:lstStyle/>
          <a:p>
            <a:pPr algn="ctr"/>
            <a:r>
              <a:rPr lang="en-US" sz="1800" b="1" dirty="0">
                <a:solidFill>
                  <a:schemeClr val="tx1"/>
                </a:solidFill>
              </a:rPr>
              <a:t>Disclaimer</a:t>
            </a:r>
          </a:p>
          <a:p>
            <a:pPr algn="ctr"/>
            <a:r>
              <a:rPr lang="en-US" dirty="0">
                <a:solidFill>
                  <a:schemeClr val="tx1"/>
                </a:solidFill>
              </a:rPr>
              <a:t>The content is curated from online/offline resources and used for educational purpose only</a:t>
            </a:r>
          </a:p>
        </p:txBody>
      </p:sp>
      <p:sp>
        <p:nvSpPr>
          <p:cNvPr id="4" name="TextBox 3">
            <a:extLst>
              <a:ext uri="{FF2B5EF4-FFF2-40B4-BE49-F238E27FC236}">
                <a16:creationId xmlns:a16="http://schemas.microsoft.com/office/drawing/2014/main" id="{4E69F76B-C645-9C8D-C4AC-9DFA96BD02C1}"/>
              </a:ext>
            </a:extLst>
          </p:cNvPr>
          <p:cNvSpPr txBox="1"/>
          <p:nvPr/>
        </p:nvSpPr>
        <p:spPr>
          <a:xfrm>
            <a:off x="0" y="123825"/>
            <a:ext cx="4633912" cy="338554"/>
          </a:xfrm>
          <a:prstGeom prst="rect">
            <a:avLst/>
          </a:prstGeom>
          <a:solidFill>
            <a:srgbClr val="223366"/>
          </a:solidFill>
        </p:spPr>
        <p:txBody>
          <a:bodyPr wrap="square">
            <a:spAutoFit/>
          </a:bodyPr>
          <a:lstStyle/>
          <a:p>
            <a:r>
              <a:rPr lang="en-US" sz="1600" b="1" dirty="0">
                <a:solidFill>
                  <a:schemeClr val="bg1"/>
                </a:solidFill>
              </a:rPr>
              <a:t>HEART DISEASE PREDICTION</a:t>
            </a:r>
            <a:endParaRPr lang="en-IN" sz="1600" b="1" dirty="0">
              <a:solidFill>
                <a:schemeClr val="bg1"/>
              </a:solidFill>
            </a:endParaRPr>
          </a:p>
        </p:txBody>
      </p:sp>
    </p:spTree>
    <p:extLst>
      <p:ext uri="{BB962C8B-B14F-4D97-AF65-F5344CB8AC3E}">
        <p14:creationId xmlns:p14="http://schemas.microsoft.com/office/powerpoint/2010/main" val="334974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26467" y="566209"/>
            <a:ext cx="4445533"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US" sz="1600" b="1" dirty="0">
                <a:solidFill>
                  <a:srgbClr val="213163"/>
                </a:solidFill>
              </a:rPr>
              <a:t>Course Outline</a:t>
            </a:r>
          </a:p>
        </p:txBody>
      </p:sp>
      <p:sp>
        <p:nvSpPr>
          <p:cNvPr id="62" name="Google Shape;62;g5fab984687_2_0"/>
          <p:cNvSpPr txBox="1">
            <a:spLocks noGrp="1"/>
          </p:cNvSpPr>
          <p:nvPr>
            <p:ph type="body" idx="4294967295"/>
          </p:nvPr>
        </p:nvSpPr>
        <p:spPr>
          <a:xfrm>
            <a:off x="126468" y="1054419"/>
            <a:ext cx="4594388" cy="2410886"/>
          </a:xfrm>
          <a:prstGeom prst="rect">
            <a:avLst/>
          </a:prstGeom>
          <a:noFill/>
          <a:ln>
            <a:noFill/>
          </a:ln>
        </p:spPr>
        <p:txBody>
          <a:bodyPr spcFirstLastPara="1" wrap="square" lIns="91425" tIns="91425" rIns="91425" bIns="91425" anchor="t" anchorCtr="0">
            <a:spAutoFit/>
          </a:bodyPr>
          <a:lstStyle/>
          <a:p>
            <a:pPr marL="173736" indent="-173736">
              <a:spcAft>
                <a:spcPts val="800"/>
              </a:spcAft>
              <a:buClr>
                <a:srgbClr val="213163"/>
              </a:buClr>
              <a:buFont typeface="Arial" panose="020B0604020202020204" pitchFamily="34" charset="0"/>
              <a:buChar char="•"/>
            </a:pPr>
            <a:r>
              <a:rPr lang="en-US" dirty="0"/>
              <a:t>Abstract</a:t>
            </a:r>
          </a:p>
          <a:p>
            <a:pPr marL="173736" indent="-173736">
              <a:spcAft>
                <a:spcPts val="800"/>
              </a:spcAft>
              <a:buClr>
                <a:srgbClr val="213163"/>
              </a:buClr>
              <a:buFont typeface="Arial" panose="020B0604020202020204" pitchFamily="34" charset="0"/>
              <a:buChar char="•"/>
            </a:pPr>
            <a:r>
              <a:rPr lang="en-US" dirty="0"/>
              <a:t>Problem Statement</a:t>
            </a:r>
          </a:p>
          <a:p>
            <a:pPr marL="173736" indent="-173736">
              <a:spcAft>
                <a:spcPts val="800"/>
              </a:spcAft>
              <a:buClr>
                <a:srgbClr val="213163"/>
              </a:buClr>
              <a:buFont typeface="Arial" panose="020B0604020202020204" pitchFamily="34" charset="0"/>
              <a:buChar char="•"/>
            </a:pPr>
            <a:r>
              <a:rPr lang="en-US" dirty="0"/>
              <a:t>Aim &amp; Proposed System/Solution</a:t>
            </a:r>
          </a:p>
          <a:p>
            <a:pPr marL="173736" indent="-173736">
              <a:spcAft>
                <a:spcPts val="800"/>
              </a:spcAft>
              <a:buClr>
                <a:srgbClr val="213163"/>
              </a:buClr>
              <a:buFont typeface="Arial" panose="020B0604020202020204" pitchFamily="34" charset="0"/>
              <a:buChar char="•"/>
            </a:pPr>
            <a:r>
              <a:rPr lang="en-US" dirty="0"/>
              <a:t>System  Deployment Approach</a:t>
            </a:r>
          </a:p>
          <a:p>
            <a:pPr marL="173736" indent="-173736">
              <a:spcAft>
                <a:spcPts val="800"/>
              </a:spcAft>
              <a:buClr>
                <a:srgbClr val="213163"/>
              </a:buClr>
              <a:buFont typeface="Arial" panose="020B0604020202020204" pitchFamily="34" charset="0"/>
              <a:buChar char="•"/>
            </a:pPr>
            <a:r>
              <a:rPr lang="en-US" dirty="0"/>
              <a:t>Future Scope</a:t>
            </a:r>
          </a:p>
          <a:p>
            <a:pPr marL="173736" indent="-173736">
              <a:spcAft>
                <a:spcPts val="800"/>
              </a:spcAft>
              <a:buClr>
                <a:srgbClr val="213163"/>
              </a:buClr>
              <a:buFont typeface="Arial" panose="020B0604020202020204" pitchFamily="34" charset="0"/>
              <a:buChar char="•"/>
            </a:pPr>
            <a:r>
              <a:rPr lang="en-US" dirty="0"/>
              <a:t>Conclusion</a:t>
            </a:r>
          </a:p>
          <a:p>
            <a:pPr marL="173736" indent="-173736">
              <a:spcAft>
                <a:spcPts val="800"/>
              </a:spcAft>
              <a:buClr>
                <a:srgbClr val="213163"/>
              </a:buClr>
              <a:buFont typeface="Arial" panose="020B0604020202020204" pitchFamily="34" charset="0"/>
              <a:buChar char="•"/>
            </a:pPr>
            <a:r>
              <a:rPr lang="en-US" dirty="0"/>
              <a:t>Reference</a:t>
            </a:r>
          </a:p>
        </p:txBody>
      </p:sp>
      <p:pic>
        <p:nvPicPr>
          <p:cNvPr id="4" name="Picture 3">
            <a:extLst>
              <a:ext uri="{FF2B5EF4-FFF2-40B4-BE49-F238E27FC236}">
                <a16:creationId xmlns:a16="http://schemas.microsoft.com/office/drawing/2014/main" id="{FE6ACA23-A691-BBFF-54D8-448548EFD8C2}"/>
              </a:ext>
            </a:extLst>
          </p:cNvPr>
          <p:cNvPicPr>
            <a:picLocks noChangeAspect="1"/>
          </p:cNvPicPr>
          <p:nvPr/>
        </p:nvPicPr>
        <p:blipFill>
          <a:blip r:embed="rId3"/>
          <a:stretch>
            <a:fillRect/>
          </a:stretch>
        </p:blipFill>
        <p:spPr>
          <a:xfrm>
            <a:off x="5413790" y="1047750"/>
            <a:ext cx="3194940" cy="3194940"/>
          </a:xfrm>
          <a:prstGeom prst="rect">
            <a:avLst/>
          </a:prstGeom>
          <a:effectLst>
            <a:outerShdw blurRad="50800" dist="38100" dir="5400000" algn="t" rotWithShape="0">
              <a:prstClr val="black">
                <a:alpha val="40000"/>
              </a:prstClr>
            </a:outerShdw>
          </a:effectLst>
        </p:spPr>
      </p:pic>
      <p:sp>
        <p:nvSpPr>
          <p:cNvPr id="3" name="TextBox 2">
            <a:extLst>
              <a:ext uri="{FF2B5EF4-FFF2-40B4-BE49-F238E27FC236}">
                <a16:creationId xmlns:a16="http://schemas.microsoft.com/office/drawing/2014/main" id="{E5B75483-D7A8-FA82-D758-CCA108BCFACA}"/>
              </a:ext>
            </a:extLst>
          </p:cNvPr>
          <p:cNvSpPr txBox="1"/>
          <p:nvPr/>
        </p:nvSpPr>
        <p:spPr>
          <a:xfrm>
            <a:off x="32277" y="144682"/>
            <a:ext cx="4633912" cy="338554"/>
          </a:xfrm>
          <a:prstGeom prst="rect">
            <a:avLst/>
          </a:prstGeom>
          <a:solidFill>
            <a:srgbClr val="213163"/>
          </a:solidFill>
        </p:spPr>
        <p:txBody>
          <a:bodyPr wrap="square">
            <a:spAutoFit/>
          </a:bodyPr>
          <a:lstStyle/>
          <a:p>
            <a:r>
              <a:rPr lang="en-IN" sz="1600" b="1" dirty="0">
                <a:solidFill>
                  <a:schemeClr val="bg1"/>
                </a:solidFill>
              </a:rPr>
              <a:t>HEART DISEASE PREDICTION</a:t>
            </a:r>
          </a:p>
        </p:txBody>
      </p:sp>
    </p:spTree>
    <p:extLst>
      <p:ext uri="{BB962C8B-B14F-4D97-AF65-F5344CB8AC3E}">
        <p14:creationId xmlns:p14="http://schemas.microsoft.com/office/powerpoint/2010/main" val="857068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4437065" cy="2800767"/>
          </a:xfrm>
          <a:prstGeom prst="rect">
            <a:avLst/>
          </a:prstGeom>
          <a:noFill/>
        </p:spPr>
        <p:txBody>
          <a:bodyPr wrap="square" lIns="91440" tIns="45720" rIns="91440" bIns="45720" anchor="t">
            <a:spAutoFit/>
          </a:bodyPr>
          <a:lstStyle/>
          <a:p>
            <a:pPr algn="just" rtl="0" fontAlgn="base">
              <a:spcAft>
                <a:spcPts val="800"/>
              </a:spcAft>
              <a:buClr>
                <a:srgbClr val="213163"/>
              </a:buClr>
            </a:pPr>
            <a:r>
              <a:rPr lang="en-US" sz="1600" b="0" i="0" dirty="0">
                <a:solidFill>
                  <a:srgbClr val="0D0D0D"/>
                </a:solidFill>
                <a:effectLst/>
                <a:highlight>
                  <a:srgbClr val="FFFFFF"/>
                </a:highlight>
                <a:latin typeface="Söhne"/>
              </a:rPr>
              <a:t>Heart disease remains a significant public health concern globally, with early detection and intervention playing pivotal roles in mitigating its impact. Machine learning techniques, particularly logistic regression, have gained traction in predicting the likelihood of heart disease development based on various risk factors. This study aims to develop and evaluate a logistic regression model for heart disease prediction using a dataset comprising demographic, clinical, and lifestyle variables</a:t>
            </a:r>
            <a:endParaRPr lang="en-US" sz="1600" b="0" i="0" dirty="0">
              <a:solidFill>
                <a:srgbClr val="000000"/>
              </a:solidFill>
              <a:effectLst/>
            </a:endParaRP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Abstract</a:t>
            </a:r>
          </a:p>
        </p:txBody>
      </p:sp>
      <p:grpSp>
        <p:nvGrpSpPr>
          <p:cNvPr id="2" name="Group 1">
            <a:extLst>
              <a:ext uri="{FF2B5EF4-FFF2-40B4-BE49-F238E27FC236}">
                <a16:creationId xmlns:a16="http://schemas.microsoft.com/office/drawing/2014/main" id="{04E526CE-9EDA-9855-A718-7E9F0DCA759E}"/>
              </a:ext>
            </a:extLst>
          </p:cNvPr>
          <p:cNvGrpSpPr/>
          <p:nvPr/>
        </p:nvGrpSpPr>
        <p:grpSpPr>
          <a:xfrm>
            <a:off x="4879857" y="950917"/>
            <a:ext cx="3986766" cy="3986766"/>
            <a:chOff x="5001834" y="864388"/>
            <a:chExt cx="3986766" cy="3986766"/>
          </a:xfrm>
        </p:grpSpPr>
        <p:pic>
          <p:nvPicPr>
            <p:cNvPr id="8" name="Picture 7"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3"/>
            <a:stretch>
              <a:fillRect/>
            </a:stretch>
          </p:blipFill>
          <p:spPr>
            <a:xfrm>
              <a:off x="5001834" y="864388"/>
              <a:ext cx="3986766" cy="3986766"/>
            </a:xfrm>
            <a:prstGeom prst="rect">
              <a:avLst/>
            </a:prstGeom>
          </p:spPr>
        </p:pic>
        <p:pic>
          <p:nvPicPr>
            <p:cNvPr id="9" name="Picture 8"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4"/>
            <a:srcRect b="62888"/>
            <a:stretch/>
          </p:blipFill>
          <p:spPr>
            <a:xfrm flipH="1">
              <a:off x="6478945" y="2680677"/>
              <a:ext cx="1647824" cy="2016369"/>
            </a:xfrm>
            <a:prstGeom prst="rect">
              <a:avLst/>
            </a:prstGeom>
          </p:spPr>
        </p:pic>
      </p:grpSp>
      <p:sp>
        <p:nvSpPr>
          <p:cNvPr id="10" name="TextBox 9">
            <a:extLst>
              <a:ext uri="{FF2B5EF4-FFF2-40B4-BE49-F238E27FC236}">
                <a16:creationId xmlns:a16="http://schemas.microsoft.com/office/drawing/2014/main" id="{FF5E54CA-6CA4-5070-7172-9602C7C76BEF}"/>
              </a:ext>
            </a:extLst>
          </p:cNvPr>
          <p:cNvSpPr txBox="1"/>
          <p:nvPr/>
        </p:nvSpPr>
        <p:spPr>
          <a:xfrm>
            <a:off x="36511" y="118062"/>
            <a:ext cx="4633912" cy="307777"/>
          </a:xfrm>
          <a:prstGeom prst="rect">
            <a:avLst/>
          </a:prstGeom>
          <a:solidFill>
            <a:srgbClr val="213163"/>
          </a:solidFill>
        </p:spPr>
        <p:txBody>
          <a:bodyPr wrap="square">
            <a:spAutoFit/>
          </a:bodyPr>
          <a:lstStyle/>
          <a:p>
            <a:r>
              <a:rPr lang="en-IN"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42289848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94615" y="996779"/>
            <a:ext cx="5168858" cy="2395536"/>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marL="285750" indent="-285750">
              <a:spcBef>
                <a:spcPts val="600"/>
              </a:spcBef>
              <a:buFont typeface="Arial" panose="020B0604020202020204" pitchFamily="34" charset="0"/>
              <a:buChar char="•"/>
            </a:pPr>
            <a:r>
              <a:rPr lang="en-US" dirty="0"/>
              <a:t>The goal is to enhance user experience by providing personalized recommendations that cater to individual tastes and preferences, ultimately increasing user engagement and satisfaction with the platform.</a:t>
            </a:r>
          </a:p>
        </p:txBody>
      </p:sp>
      <p:sp>
        <p:nvSpPr>
          <p:cNvPr id="3" name="TextBox 2">
            <a:extLst>
              <a:ext uri="{FF2B5EF4-FFF2-40B4-BE49-F238E27FC236}">
                <a16:creationId xmlns:a16="http://schemas.microsoft.com/office/drawing/2014/main" id="{B6E6F345-B602-EC4B-B8B2-B4CAA1DC1D46}"/>
              </a:ext>
            </a:extLst>
          </p:cNvPr>
          <p:cNvSpPr txBox="1"/>
          <p:nvPr/>
        </p:nvSpPr>
        <p:spPr>
          <a:xfrm>
            <a:off x="180328" y="871538"/>
            <a:ext cx="4569157" cy="2246769"/>
          </a:xfrm>
          <a:prstGeom prst="rect">
            <a:avLst/>
          </a:prstGeom>
          <a:noFill/>
        </p:spPr>
        <p:txBody>
          <a:bodyPr wrap="square" lIns="91440" tIns="45720" rIns="91440" bIns="45720" anchor="t">
            <a:spAutoFit/>
          </a:bodyPr>
          <a:lstStyle/>
          <a:p>
            <a:pPr marL="285750" indent="-285750">
              <a:buFont typeface="Arial" panose="020B0604020202020204" pitchFamily="34" charset="0"/>
              <a:buChar char="•"/>
            </a:pPr>
            <a:r>
              <a:rPr lang="en-US" dirty="0"/>
              <a:t>The problem statement in a Heart disease prediction project typically revolves around creating an algorithm.</a:t>
            </a:r>
          </a:p>
          <a:p>
            <a:pPr lvl="3"/>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85737" y="494800"/>
            <a:ext cx="4633912" cy="3077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Problem Statement</a:t>
            </a:r>
          </a:p>
        </p:txBody>
      </p:sp>
      <p:grpSp>
        <p:nvGrpSpPr>
          <p:cNvPr id="12" name="Group 11">
            <a:extLst>
              <a:ext uri="{FF2B5EF4-FFF2-40B4-BE49-F238E27FC236}">
                <a16:creationId xmlns:a16="http://schemas.microsoft.com/office/drawing/2014/main" id="{14F5ABAD-A8DA-A8DF-F8C4-C14C82B99951}"/>
              </a:ext>
            </a:extLst>
          </p:cNvPr>
          <p:cNvGrpSpPr/>
          <p:nvPr/>
        </p:nvGrpSpPr>
        <p:grpSpPr>
          <a:xfrm>
            <a:off x="4914899" y="1006304"/>
            <a:ext cx="3774125" cy="3130892"/>
            <a:chOff x="4578211" y="760307"/>
            <a:chExt cx="4510006" cy="3741355"/>
          </a:xfrm>
        </p:grpSpPr>
        <p:pic>
          <p:nvPicPr>
            <p:cNvPr id="13" name="Picture 12"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3"/>
            <a:srcRect l="11111" t="10028" r="10940" b="11567"/>
            <a:stretch/>
          </p:blipFill>
          <p:spPr>
            <a:xfrm>
              <a:off x="5486396" y="760307"/>
              <a:ext cx="3601821" cy="3622886"/>
            </a:xfrm>
            <a:prstGeom prst="rect">
              <a:avLst/>
            </a:prstGeom>
          </p:spPr>
        </p:pic>
        <p:pic>
          <p:nvPicPr>
            <p:cNvPr id="14" name="Picture 13"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4"/>
            <a:srcRect b="60168"/>
            <a:stretch/>
          </p:blipFill>
          <p:spPr>
            <a:xfrm>
              <a:off x="4578211" y="2188308"/>
              <a:ext cx="2340981" cy="2313354"/>
            </a:xfrm>
            <a:prstGeom prst="rect">
              <a:avLst/>
            </a:prstGeom>
          </p:spPr>
        </p:pic>
      </p:grpSp>
      <p:sp>
        <p:nvSpPr>
          <p:cNvPr id="4" name="TextBox 3">
            <a:extLst>
              <a:ext uri="{FF2B5EF4-FFF2-40B4-BE49-F238E27FC236}">
                <a16:creationId xmlns:a16="http://schemas.microsoft.com/office/drawing/2014/main" id="{4BB5402A-99AD-BE65-BE9A-5626DF13AE34}"/>
              </a:ext>
            </a:extLst>
          </p:cNvPr>
          <p:cNvSpPr txBox="1"/>
          <p:nvPr/>
        </p:nvSpPr>
        <p:spPr>
          <a:xfrm>
            <a:off x="36511" y="118062"/>
            <a:ext cx="4633912" cy="307777"/>
          </a:xfrm>
          <a:prstGeom prst="rect">
            <a:avLst/>
          </a:prstGeom>
          <a:solidFill>
            <a:srgbClr val="213163"/>
          </a:solidFill>
        </p:spPr>
        <p:txBody>
          <a:bodyPr wrap="square">
            <a:spAutoFit/>
          </a:bodyPr>
          <a:lstStyle/>
          <a:p>
            <a:r>
              <a:rPr lang="en-IN"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633714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7" y="871539"/>
            <a:ext cx="5168858" cy="2019421"/>
          </a:xfrm>
          <a:prstGeom prst="rect">
            <a:avLst/>
          </a:prstGeom>
          <a:noFill/>
          <a:ln>
            <a:noFill/>
          </a:ln>
        </p:spPr>
        <p:txBody>
          <a:bodyPr spcFirstLastPara="1" wrap="square" lIns="91425" tIns="91425" rIns="91425" bIns="91425" anchor="t" anchorCtr="0">
            <a:noAutofit/>
          </a:bodyPr>
          <a:lstStyle/>
          <a:p>
            <a:pPr>
              <a:spcBef>
                <a:spcPts val="600"/>
              </a:spcBef>
            </a:pPr>
            <a:endParaRPr lang="en-US" dirty="0"/>
          </a:p>
          <a:p>
            <a:pPr>
              <a:spcBef>
                <a:spcPts val="600"/>
              </a:spcBef>
            </a:pPr>
            <a:endParaRPr lang="en-US" dirty="0"/>
          </a:p>
          <a:p>
            <a:pPr>
              <a:spcBef>
                <a:spcPts val="600"/>
              </a:spcBef>
            </a:pPr>
            <a:endParaRPr lang="en-US" dirty="0"/>
          </a:p>
        </p:txBody>
      </p:sp>
      <p:sp>
        <p:nvSpPr>
          <p:cNvPr id="3" name="TextBox 2">
            <a:extLst>
              <a:ext uri="{FF2B5EF4-FFF2-40B4-BE49-F238E27FC236}">
                <a16:creationId xmlns:a16="http://schemas.microsoft.com/office/drawing/2014/main" id="{B6E6F345-B602-EC4B-B8B2-B4CAA1DC1D46}"/>
              </a:ext>
            </a:extLst>
          </p:cNvPr>
          <p:cNvSpPr txBox="1"/>
          <p:nvPr/>
        </p:nvSpPr>
        <p:spPr>
          <a:xfrm>
            <a:off x="134935" y="1059838"/>
            <a:ext cx="8589965" cy="523220"/>
          </a:xfrm>
          <a:prstGeom prst="rect">
            <a:avLst/>
          </a:prstGeom>
          <a:noFill/>
        </p:spPr>
        <p:txBody>
          <a:bodyPr wrap="square" lIns="91440" tIns="45720" rIns="91440" bIns="45720" anchor="t">
            <a:spAutoFit/>
          </a:bodyPr>
          <a:lstStyle/>
          <a:p>
            <a:pPr algn="l" rtl="0" fontAlgn="base">
              <a:spcAft>
                <a:spcPts val="800"/>
              </a:spcAft>
              <a:buClr>
                <a:srgbClr val="213163"/>
              </a:buClr>
            </a:pPr>
            <a:r>
              <a:rPr lang="en-US" b="1" i="0" dirty="0">
                <a:solidFill>
                  <a:srgbClr val="000000"/>
                </a:solidFill>
                <a:effectLst/>
              </a:rPr>
              <a:t>Aim: </a:t>
            </a:r>
            <a:r>
              <a:rPr lang="en-US" i="0" dirty="0">
                <a:solidFill>
                  <a:srgbClr val="000000"/>
                </a:solidFill>
                <a:effectLst/>
              </a:rPr>
              <a:t>The primary objective of this Final Seminar is to present the outcomes and advancements made in the project “</a:t>
            </a:r>
            <a:r>
              <a:rPr lang="en-US" dirty="0"/>
              <a:t>HEART DISEASE PREDICTION</a:t>
            </a:r>
            <a:r>
              <a:rPr lang="en-US" i="0" dirty="0">
                <a:solidFill>
                  <a:srgbClr val="000000"/>
                </a:solidFill>
                <a:effectLst/>
              </a:rPr>
              <a:t>.” “</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85737" y="513679"/>
            <a:ext cx="4437065" cy="4959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Aim</a:t>
            </a:r>
          </a:p>
        </p:txBody>
      </p:sp>
      <p:pic>
        <p:nvPicPr>
          <p:cNvPr id="2" name="Graphic 1" descr="Presentation with checklist with solid fill">
            <a:extLst>
              <a:ext uri="{FF2B5EF4-FFF2-40B4-BE49-F238E27FC236}">
                <a16:creationId xmlns:a16="http://schemas.microsoft.com/office/drawing/2014/main" id="{8A7E7372-02E7-C82A-33D7-3493BBA3A60D}"/>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515" t="10396" r="9870" b="8883"/>
          <a:stretch/>
        </p:blipFill>
        <p:spPr>
          <a:xfrm>
            <a:off x="3094566" y="1881249"/>
            <a:ext cx="2954867" cy="2887133"/>
          </a:xfrm>
          <a:prstGeom prst="rect">
            <a:avLst/>
          </a:prstGeom>
        </p:spPr>
      </p:pic>
      <p:sp>
        <p:nvSpPr>
          <p:cNvPr id="5" name="TextBox 4">
            <a:extLst>
              <a:ext uri="{FF2B5EF4-FFF2-40B4-BE49-F238E27FC236}">
                <a16:creationId xmlns:a16="http://schemas.microsoft.com/office/drawing/2014/main" id="{37D8EE05-D7DE-6746-6462-B2B276D2B224}"/>
              </a:ext>
            </a:extLst>
          </p:cNvPr>
          <p:cNvSpPr txBox="1"/>
          <p:nvPr/>
        </p:nvSpPr>
        <p:spPr>
          <a:xfrm>
            <a:off x="-11110" y="111752"/>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12427330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g5fab984687_2_0"/>
          <p:cNvSpPr txBox="1">
            <a:spLocks noGrp="1"/>
          </p:cNvSpPr>
          <p:nvPr>
            <p:ph type="body" idx="4294967295"/>
          </p:nvPr>
        </p:nvSpPr>
        <p:spPr>
          <a:xfrm>
            <a:off x="185736" y="871538"/>
            <a:ext cx="6196014" cy="2614611"/>
          </a:xfrm>
          <a:prstGeom prst="rect">
            <a:avLst/>
          </a:prstGeom>
          <a:noFill/>
          <a:ln>
            <a:noFill/>
          </a:ln>
        </p:spPr>
        <p:txBody>
          <a:bodyPr spcFirstLastPara="1" wrap="square" lIns="91425" tIns="91425" rIns="91425" bIns="91425" anchor="t" anchorCtr="0">
            <a:noAutofit/>
          </a:bodyPr>
          <a:lstStyle/>
          <a:p>
            <a:pPr marL="285750" indent="-285750">
              <a:spcBef>
                <a:spcPts val="600"/>
              </a:spcBef>
              <a:buFont typeface="Arial" panose="020B0604020202020204" pitchFamily="34" charset="0"/>
              <a:buChar char="•"/>
            </a:pPr>
            <a:r>
              <a:rPr lang="en-US" dirty="0"/>
              <a:t> To predict the heart attack disease.</a:t>
            </a:r>
          </a:p>
          <a:p>
            <a:pPr marL="285750" indent="-285750">
              <a:spcBef>
                <a:spcPts val="600"/>
              </a:spcBef>
              <a:buFont typeface="Arial" panose="020B0604020202020204" pitchFamily="34" charset="0"/>
              <a:buChar char="•"/>
            </a:pPr>
            <a:endParaRPr lang="en-US" dirty="0"/>
          </a:p>
          <a:p>
            <a:pPr marL="285750" indent="-285750">
              <a:spcBef>
                <a:spcPts val="600"/>
              </a:spcBef>
              <a:buFont typeface="Arial" panose="020B0604020202020204" pitchFamily="34" charset="0"/>
              <a:buChar char="•"/>
            </a:pPr>
            <a:r>
              <a:rPr lang="en-US" dirty="0"/>
              <a:t> It helps in reducing treatment costs by providing effective  treatments. </a:t>
            </a:r>
          </a:p>
          <a:p>
            <a:pPr marL="285750" indent="-285750">
              <a:spcBef>
                <a:spcPts val="600"/>
              </a:spcBef>
              <a:buFont typeface="Arial" panose="020B0604020202020204" pitchFamily="34" charset="0"/>
              <a:buChar char="•"/>
            </a:pPr>
            <a:endParaRPr lang="en-US" dirty="0"/>
          </a:p>
          <a:p>
            <a:pPr marL="285750" indent="-285750">
              <a:spcBef>
                <a:spcPts val="600"/>
              </a:spcBef>
              <a:buFont typeface="Arial" panose="020B0604020202020204" pitchFamily="34" charset="0"/>
              <a:buChar char="•"/>
            </a:pPr>
            <a:r>
              <a:rPr lang="en-US" dirty="0"/>
              <a:t> To find the parameters values in prediction like accuracy, </a:t>
            </a:r>
            <a:r>
              <a:rPr lang="en-US" dirty="0" err="1"/>
              <a:t>elaped</a:t>
            </a:r>
            <a:r>
              <a:rPr lang="en-US" dirty="0"/>
              <a:t> time   and energy consumption.</a:t>
            </a:r>
          </a:p>
        </p:txBody>
      </p:sp>
      <p:sp>
        <p:nvSpPr>
          <p:cNvPr id="7" name="Google Shape;61;g5fab984687_2_0">
            <a:extLst>
              <a:ext uri="{FF2B5EF4-FFF2-40B4-BE49-F238E27FC236}">
                <a16:creationId xmlns:a16="http://schemas.microsoft.com/office/drawing/2014/main" id="{A7A03A39-BA45-DE51-2252-69EFA1EBDD4D}"/>
              </a:ext>
            </a:extLst>
          </p:cNvPr>
          <p:cNvSpPr txBox="1">
            <a:spLocks/>
          </p:cNvSpPr>
          <p:nvPr/>
        </p:nvSpPr>
        <p:spPr>
          <a:xfrm>
            <a:off x="134935" y="574406"/>
            <a:ext cx="4437065" cy="4854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latin typeface="+mn-lt"/>
              </a:rPr>
              <a:t>Proposed Solution</a:t>
            </a:r>
          </a:p>
        </p:txBody>
      </p:sp>
      <p:sp>
        <p:nvSpPr>
          <p:cNvPr id="3" name="TextBox 2">
            <a:extLst>
              <a:ext uri="{FF2B5EF4-FFF2-40B4-BE49-F238E27FC236}">
                <a16:creationId xmlns:a16="http://schemas.microsoft.com/office/drawing/2014/main" id="{9BDE49EA-9E8A-56A3-0A35-F079E047C2A7}"/>
              </a:ext>
            </a:extLst>
          </p:cNvPr>
          <p:cNvSpPr txBox="1"/>
          <p:nvPr/>
        </p:nvSpPr>
        <p:spPr>
          <a:xfrm>
            <a:off x="0" y="118062"/>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3776562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617891"/>
            <a:ext cx="44487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System Deployment Approach</a:t>
            </a:r>
          </a:p>
        </p:txBody>
      </p:sp>
      <p:sp>
        <p:nvSpPr>
          <p:cNvPr id="7" name="TextBox 6">
            <a:extLst>
              <a:ext uri="{FF2B5EF4-FFF2-40B4-BE49-F238E27FC236}">
                <a16:creationId xmlns:a16="http://schemas.microsoft.com/office/drawing/2014/main" id="{6F6B3AFC-0063-39F7-B5D2-236BD6497D43}"/>
              </a:ext>
            </a:extLst>
          </p:cNvPr>
          <p:cNvSpPr txBox="1"/>
          <p:nvPr/>
        </p:nvSpPr>
        <p:spPr>
          <a:xfrm>
            <a:off x="30648" y="154893"/>
            <a:ext cx="4633912" cy="307777"/>
          </a:xfrm>
          <a:prstGeom prst="rect">
            <a:avLst/>
          </a:prstGeom>
          <a:solidFill>
            <a:srgbClr val="213163"/>
          </a:solidFill>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
        <p:nvSpPr>
          <p:cNvPr id="12" name="Rectangle 11">
            <a:extLst>
              <a:ext uri="{FF2B5EF4-FFF2-40B4-BE49-F238E27FC236}">
                <a16:creationId xmlns:a16="http://schemas.microsoft.com/office/drawing/2014/main" id="{3BBDA5E7-2482-DFD7-8C33-3330C5AD3E57}"/>
              </a:ext>
            </a:extLst>
          </p:cNvPr>
          <p:cNvSpPr/>
          <p:nvPr/>
        </p:nvSpPr>
        <p:spPr>
          <a:xfrm>
            <a:off x="619124" y="1363662"/>
            <a:ext cx="847725" cy="419100"/>
          </a:xfrm>
          <a:prstGeom prst="rect">
            <a:avLst/>
          </a:prstGeom>
          <a:solidFill>
            <a:schemeClr val="bg1"/>
          </a:solidFill>
          <a:ln>
            <a:solidFill>
              <a:srgbClr val="FF0000"/>
            </a:solidFill>
          </a:ln>
        </p:spPr>
        <p:style>
          <a:lnRef idx="1">
            <a:schemeClr val="dk1"/>
          </a:lnRef>
          <a:fillRef idx="2">
            <a:schemeClr val="dk1"/>
          </a:fillRef>
          <a:effectRef idx="1">
            <a:schemeClr val="dk1"/>
          </a:effectRef>
          <a:fontRef idx="minor">
            <a:schemeClr val="dk1"/>
          </a:fontRef>
        </p:style>
        <p:txBody>
          <a:bodyPr rtlCol="0" anchor="ctr"/>
          <a:lstStyle/>
          <a:p>
            <a:pPr algn="ctr"/>
            <a:r>
              <a:rPr lang="en-US" dirty="0"/>
              <a:t>Input</a:t>
            </a:r>
            <a:endParaRPr lang="en-IN" dirty="0"/>
          </a:p>
        </p:txBody>
      </p:sp>
      <p:cxnSp>
        <p:nvCxnSpPr>
          <p:cNvPr id="14" name="Straight Connector 13">
            <a:extLst>
              <a:ext uri="{FF2B5EF4-FFF2-40B4-BE49-F238E27FC236}">
                <a16:creationId xmlns:a16="http://schemas.microsoft.com/office/drawing/2014/main" id="{D543C6C7-D1B4-733C-E8D5-43A5B44F1A79}"/>
              </a:ext>
            </a:extLst>
          </p:cNvPr>
          <p:cNvCxnSpPr>
            <a:cxnSpLocks/>
            <a:stCxn id="12" idx="3"/>
          </p:cNvCxnSpPr>
          <p:nvPr/>
        </p:nvCxnSpPr>
        <p:spPr>
          <a:xfrm>
            <a:off x="1466849" y="1573212"/>
            <a:ext cx="523876" cy="0"/>
          </a:xfrm>
          <a:prstGeom prst="line">
            <a:avLst/>
          </a:prstGeom>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BACDA820-DD90-14A2-F5E9-99F27E8D01D0}"/>
              </a:ext>
            </a:extLst>
          </p:cNvPr>
          <p:cNvSpPr/>
          <p:nvPr/>
        </p:nvSpPr>
        <p:spPr>
          <a:xfrm>
            <a:off x="1990725" y="1363663"/>
            <a:ext cx="1743075" cy="419093"/>
          </a:xfrm>
          <a:prstGeom prst="rect">
            <a:avLst/>
          </a:prstGeom>
          <a:solidFill>
            <a:schemeClr val="bg1"/>
          </a:solidFill>
          <a:ln>
            <a:solidFill>
              <a:srgbClr val="FF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Data Processing </a:t>
            </a:r>
            <a:r>
              <a:rPr lang="en-US" dirty="0" err="1"/>
              <a:t>Pipline</a:t>
            </a:r>
            <a:endParaRPr lang="en-IN" dirty="0"/>
          </a:p>
        </p:txBody>
      </p:sp>
      <p:cxnSp>
        <p:nvCxnSpPr>
          <p:cNvPr id="18" name="Straight Connector 17">
            <a:extLst>
              <a:ext uri="{FF2B5EF4-FFF2-40B4-BE49-F238E27FC236}">
                <a16:creationId xmlns:a16="http://schemas.microsoft.com/office/drawing/2014/main" id="{E9BA96C3-EC4A-0F85-FEA8-05E063829DC4}"/>
              </a:ext>
            </a:extLst>
          </p:cNvPr>
          <p:cNvCxnSpPr>
            <a:cxnSpLocks/>
            <a:stCxn id="16" idx="3"/>
          </p:cNvCxnSpPr>
          <p:nvPr/>
        </p:nvCxnSpPr>
        <p:spPr>
          <a:xfrm>
            <a:off x="3733800" y="1573210"/>
            <a:ext cx="552450"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8DE772B5-5515-B011-0E3F-55079DE99861}"/>
              </a:ext>
            </a:extLst>
          </p:cNvPr>
          <p:cNvSpPr/>
          <p:nvPr/>
        </p:nvSpPr>
        <p:spPr>
          <a:xfrm>
            <a:off x="4333874" y="1257300"/>
            <a:ext cx="1419226" cy="525455"/>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Featurization</a:t>
            </a:r>
            <a:endParaRPr lang="en-IN" dirty="0"/>
          </a:p>
        </p:txBody>
      </p:sp>
      <p:cxnSp>
        <p:nvCxnSpPr>
          <p:cNvPr id="25" name="Straight Connector 24">
            <a:extLst>
              <a:ext uri="{FF2B5EF4-FFF2-40B4-BE49-F238E27FC236}">
                <a16:creationId xmlns:a16="http://schemas.microsoft.com/office/drawing/2014/main" id="{EBC545C9-20F3-827E-4DBE-9AE9423543F4}"/>
              </a:ext>
            </a:extLst>
          </p:cNvPr>
          <p:cNvCxnSpPr>
            <a:cxnSpLocks/>
            <a:stCxn id="23" idx="3"/>
          </p:cNvCxnSpPr>
          <p:nvPr/>
        </p:nvCxnSpPr>
        <p:spPr>
          <a:xfrm>
            <a:off x="5753100" y="1520028"/>
            <a:ext cx="600074" cy="0"/>
          </a:xfrm>
          <a:prstGeom prst="line">
            <a:avLst/>
          </a:prstGeom>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459349B0-667D-F4DC-071C-78F5EB591A38}"/>
              </a:ext>
            </a:extLst>
          </p:cNvPr>
          <p:cNvSpPr/>
          <p:nvPr/>
        </p:nvSpPr>
        <p:spPr>
          <a:xfrm>
            <a:off x="6429373" y="1257300"/>
            <a:ext cx="1619251" cy="525445"/>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K-means clustering</a:t>
            </a:r>
            <a:endParaRPr lang="en-IN" dirty="0"/>
          </a:p>
        </p:txBody>
      </p:sp>
      <p:cxnSp>
        <p:nvCxnSpPr>
          <p:cNvPr id="29" name="Straight Connector 28">
            <a:extLst>
              <a:ext uri="{FF2B5EF4-FFF2-40B4-BE49-F238E27FC236}">
                <a16:creationId xmlns:a16="http://schemas.microsoft.com/office/drawing/2014/main" id="{0949AFC4-AADC-6C75-4371-7511F7B80B79}"/>
              </a:ext>
            </a:extLst>
          </p:cNvPr>
          <p:cNvCxnSpPr>
            <a:stCxn id="27" idx="2"/>
          </p:cNvCxnSpPr>
          <p:nvPr/>
        </p:nvCxnSpPr>
        <p:spPr>
          <a:xfrm>
            <a:off x="7238999" y="1782745"/>
            <a:ext cx="9526" cy="627080"/>
          </a:xfrm>
          <a:prstGeom prst="line">
            <a:avLst/>
          </a:prstGeom>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7C6E594-FA44-06AE-124F-611CBCAF7405}"/>
              </a:ext>
            </a:extLst>
          </p:cNvPr>
          <p:cNvSpPr/>
          <p:nvPr/>
        </p:nvSpPr>
        <p:spPr>
          <a:xfrm>
            <a:off x="6515100" y="2409825"/>
            <a:ext cx="1533524" cy="323851"/>
          </a:xfrm>
          <a:prstGeom prst="rect">
            <a:avLst/>
          </a:prstGeom>
          <a:solidFill>
            <a:schemeClr val="bg1"/>
          </a:solidFill>
          <a:ln>
            <a:solidFill>
              <a:srgbClr val="C00000"/>
            </a:solid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API Endpoint</a:t>
            </a:r>
            <a:endParaRPr lang="en-IN" dirty="0"/>
          </a:p>
        </p:txBody>
      </p:sp>
      <p:cxnSp>
        <p:nvCxnSpPr>
          <p:cNvPr id="33" name="Straight Connector 32">
            <a:extLst>
              <a:ext uri="{FF2B5EF4-FFF2-40B4-BE49-F238E27FC236}">
                <a16:creationId xmlns:a16="http://schemas.microsoft.com/office/drawing/2014/main" id="{6525A9C5-9900-61E3-77E7-43B04CE049A9}"/>
              </a:ext>
            </a:extLst>
          </p:cNvPr>
          <p:cNvCxnSpPr>
            <a:stCxn id="31" idx="1"/>
          </p:cNvCxnSpPr>
          <p:nvPr/>
        </p:nvCxnSpPr>
        <p:spPr>
          <a:xfrm flipH="1" flipV="1">
            <a:off x="5819775" y="2571750"/>
            <a:ext cx="695325" cy="1"/>
          </a:xfrm>
          <a:prstGeom prst="line">
            <a:avLst/>
          </a:prstGeom>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FD92710E-83A1-06DE-0E4D-B843EB0E7FE1}"/>
              </a:ext>
            </a:extLst>
          </p:cNvPr>
          <p:cNvSpPr/>
          <p:nvPr/>
        </p:nvSpPr>
        <p:spPr>
          <a:xfrm>
            <a:off x="4638675" y="2182011"/>
            <a:ext cx="1181100" cy="779477"/>
          </a:xfrm>
          <a:prstGeom prst="ellipse">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User</a:t>
            </a:r>
            <a:endParaRPr lang="en-IN" dirty="0"/>
          </a:p>
        </p:txBody>
      </p:sp>
    </p:spTree>
    <p:extLst>
      <p:ext uri="{BB962C8B-B14F-4D97-AF65-F5344CB8AC3E}">
        <p14:creationId xmlns:p14="http://schemas.microsoft.com/office/powerpoint/2010/main" val="191379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1;g5fab984687_2_0">
            <a:extLst>
              <a:ext uri="{FF2B5EF4-FFF2-40B4-BE49-F238E27FC236}">
                <a16:creationId xmlns:a16="http://schemas.microsoft.com/office/drawing/2014/main" id="{8D66D476-62A2-1223-50DE-D356C5F99B3C}"/>
              </a:ext>
            </a:extLst>
          </p:cNvPr>
          <p:cNvSpPr txBox="1">
            <a:spLocks/>
          </p:cNvSpPr>
          <p:nvPr/>
        </p:nvSpPr>
        <p:spPr>
          <a:xfrm>
            <a:off x="123208" y="573002"/>
            <a:ext cx="444879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US" sz="1600" b="1" dirty="0">
                <a:solidFill>
                  <a:srgbClr val="213163"/>
                </a:solidFill>
              </a:rPr>
              <a:t>Future Scope</a:t>
            </a:r>
          </a:p>
        </p:txBody>
      </p:sp>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185735" y="895265"/>
            <a:ext cx="4386264" cy="415495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l">
              <a:buFont typeface="+mj-lt"/>
              <a:buAutoNum type="arabicPeriod"/>
            </a:pPr>
            <a:r>
              <a:rPr lang="en-US" b="1" i="0" dirty="0">
                <a:solidFill>
                  <a:srgbClr val="0D0D0D"/>
                </a:solidFill>
                <a:effectLst/>
                <a:highlight>
                  <a:srgbClr val="FFFFFF"/>
                </a:highlight>
                <a:latin typeface="Söhne"/>
              </a:rPr>
              <a:t>Integration of Multi-omics Data</a:t>
            </a:r>
            <a:r>
              <a:rPr lang="en-US" b="0" i="0" dirty="0">
                <a:solidFill>
                  <a:srgbClr val="0D0D0D"/>
                </a:solidFill>
                <a:effectLst/>
                <a:highlight>
                  <a:srgbClr val="FFFFFF"/>
                </a:highlight>
                <a:latin typeface="Söhne"/>
              </a:rPr>
              <a:t>:</a:t>
            </a:r>
            <a:r>
              <a:rPr lang="en-US" sz="1350" b="0" i="0" dirty="0">
                <a:solidFill>
                  <a:srgbClr val="0D0D0D"/>
                </a:solidFill>
                <a:effectLst/>
                <a:highlight>
                  <a:srgbClr val="FFFFFF"/>
                </a:highlight>
                <a:latin typeface="Söhne"/>
              </a:rPr>
              <a:t> Incorporating multi-omics data, including genomics, proteomics, and metabolomics, can enhance the predictive accuracy of heart disease models by capturing underlying biological mechanisms and genetic predispositions.</a:t>
            </a:r>
          </a:p>
          <a:p>
            <a:pPr algn="l">
              <a:buFont typeface="+mj-lt"/>
              <a:buAutoNum type="arabicPeriod"/>
            </a:pPr>
            <a:r>
              <a:rPr lang="en-US" b="0" i="0" dirty="0">
                <a:solidFill>
                  <a:srgbClr val="0D0D0D"/>
                </a:solidFill>
                <a:effectLst/>
                <a:highlight>
                  <a:srgbClr val="FFFFFF"/>
                </a:highlight>
                <a:latin typeface="Söhne"/>
              </a:rPr>
              <a:t> </a:t>
            </a:r>
            <a:r>
              <a:rPr lang="en-US" b="1" i="0" dirty="0">
                <a:solidFill>
                  <a:srgbClr val="0D0D0D"/>
                </a:solidFill>
                <a:effectLst/>
                <a:highlight>
                  <a:srgbClr val="FFFFFF"/>
                </a:highlight>
                <a:latin typeface="Söhne"/>
              </a:rPr>
              <a:t>Deep Learning Models</a:t>
            </a:r>
            <a:r>
              <a:rPr lang="en-US" b="0" i="0" dirty="0">
                <a:solidFill>
                  <a:srgbClr val="0D0D0D"/>
                </a:solidFill>
                <a:effectLst/>
                <a:highlight>
                  <a:srgbClr val="FFFFFF"/>
                </a:highlight>
                <a:latin typeface="Söhne"/>
              </a:rPr>
              <a:t>: </a:t>
            </a:r>
            <a:r>
              <a:rPr lang="en-US" sz="1350" b="0" i="0" dirty="0">
                <a:solidFill>
                  <a:srgbClr val="0D0D0D"/>
                </a:solidFill>
                <a:effectLst/>
                <a:highlight>
                  <a:srgbClr val="FFFFFF"/>
                </a:highlight>
                <a:latin typeface="Söhne"/>
              </a:rPr>
              <a:t>Future research could explore the application of deep learning models, such as convolutional neural networks (CNNs) and recurrent neural networks (RNNs), for heart disease prediction. These models can automatically learn hierarchical representations from raw data, potentially uncovering subtle patterns and interactions that traditional machine learning algorithms may overlook.</a:t>
            </a:r>
          </a:p>
          <a:p>
            <a:pPr algn="l">
              <a:buFont typeface="+mj-lt"/>
              <a:buAutoNum type="arabicPeriod"/>
            </a:pPr>
            <a:r>
              <a:rPr lang="en-US" b="1" i="0" dirty="0">
                <a:solidFill>
                  <a:srgbClr val="0D0D0D"/>
                </a:solidFill>
                <a:effectLst/>
                <a:highlight>
                  <a:srgbClr val="FFFFFF"/>
                </a:highlight>
                <a:latin typeface="Söhne"/>
              </a:rPr>
              <a:t>Longitudinal Data Analysis</a:t>
            </a:r>
            <a:r>
              <a:rPr lang="en-US" b="0" i="0" dirty="0">
                <a:solidFill>
                  <a:srgbClr val="0D0D0D"/>
                </a:solidFill>
                <a:effectLst/>
                <a:highlight>
                  <a:srgbClr val="FFFFFF"/>
                </a:highlight>
                <a:latin typeface="Söhne"/>
              </a:rPr>
              <a:t>:</a:t>
            </a:r>
            <a:r>
              <a:rPr lang="en-US" sz="1200" b="0" i="0" dirty="0">
                <a:solidFill>
                  <a:srgbClr val="0D0D0D"/>
                </a:solidFill>
                <a:effectLst/>
                <a:highlight>
                  <a:srgbClr val="FFFFFF"/>
                </a:highlight>
                <a:latin typeface="Söhne"/>
              </a:rPr>
              <a:t> </a:t>
            </a:r>
            <a:r>
              <a:rPr lang="en-US" sz="1350" b="0" i="0" dirty="0">
                <a:solidFill>
                  <a:srgbClr val="0D0D0D"/>
                </a:solidFill>
                <a:effectLst/>
                <a:highlight>
                  <a:srgbClr val="FFFFFF"/>
                </a:highlight>
                <a:latin typeface="Söhne"/>
              </a:rPr>
              <a:t>Longitudinal studies tracking individuals over time can provide valuable insights into the progression of heart disease and the dynamic nature of risk factors. Analyzing longitudinal data using advanced statistical methods, such as longitudinal mixed-effects models</a:t>
            </a:r>
            <a:endParaRPr lang="en-US" sz="1350" dirty="0"/>
          </a:p>
        </p:txBody>
      </p:sp>
      <p:pic>
        <p:nvPicPr>
          <p:cNvPr id="4" name="Picture 2" descr="Abstract background with futuristic elements">
            <a:extLst>
              <a:ext uri="{FF2B5EF4-FFF2-40B4-BE49-F238E27FC236}">
                <a16:creationId xmlns:a16="http://schemas.microsoft.com/office/drawing/2014/main" id="{2DFFDD78-8193-B6B6-8529-33E2B45BE7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2980" y="1070342"/>
            <a:ext cx="4045195" cy="269464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72A343F-855A-F453-F887-0E4F12E1DC49}"/>
              </a:ext>
            </a:extLst>
          </p:cNvPr>
          <p:cNvSpPr txBox="1"/>
          <p:nvPr/>
        </p:nvSpPr>
        <p:spPr>
          <a:xfrm>
            <a:off x="61913" y="99279"/>
            <a:ext cx="3767137" cy="307777"/>
          </a:xfrm>
          <a:prstGeom prst="rect">
            <a:avLst/>
          </a:prstGeom>
          <a:solidFill>
            <a:srgbClr val="223366"/>
          </a:solidFill>
          <a:ln>
            <a:solidFill>
              <a:srgbClr val="223366"/>
            </a:solidFill>
          </a:ln>
        </p:spPr>
        <p:txBody>
          <a:bodyPr wrap="square">
            <a:spAutoFit/>
          </a:bodyPr>
          <a:lstStyle/>
          <a:p>
            <a:r>
              <a:rPr lang="en-US" sz="1400" b="1" dirty="0">
                <a:solidFill>
                  <a:schemeClr val="bg1"/>
                </a:solidFill>
              </a:rPr>
              <a:t>HEART DISEASE PREDICTION</a:t>
            </a:r>
            <a:endParaRPr lang="en-IN" sz="1400" b="1" dirty="0">
              <a:solidFill>
                <a:schemeClr val="bg1"/>
              </a:solidFill>
            </a:endParaRPr>
          </a:p>
        </p:txBody>
      </p:sp>
    </p:spTree>
    <p:extLst>
      <p:ext uri="{BB962C8B-B14F-4D97-AF65-F5344CB8AC3E}">
        <p14:creationId xmlns:p14="http://schemas.microsoft.com/office/powerpoint/2010/main" val="277615852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737</TotalTime>
  <Words>564</Words>
  <Application>Microsoft Office PowerPoint</Application>
  <PresentationFormat>On-screen Show (16:9)</PresentationFormat>
  <Paragraphs>73</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Söhne</vt:lpstr>
      <vt:lpstr>Times New Roman</vt:lpstr>
      <vt:lpstr>Simple Light</vt:lpstr>
      <vt:lpstr>PowerPoint Presentation</vt:lpstr>
      <vt:lpstr>PowerPoint Presentation</vt:lpstr>
      <vt:lpstr>Course 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Hp</cp:lastModifiedBy>
  <cp:revision>172</cp:revision>
  <dcterms:modified xsi:type="dcterms:W3CDTF">2024-04-12T09:30:19Z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